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74" r:id="rId7"/>
    <p:sldId id="276" r:id="rId8"/>
    <p:sldId id="264" r:id="rId9"/>
    <p:sldId id="27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6683" y="2404531"/>
            <a:ext cx="7766936" cy="1646302"/>
          </a:xfrm>
        </p:spPr>
        <p:txBody>
          <a:bodyPr/>
          <a:lstStyle/>
          <a:p>
            <a:r>
              <a:rPr lang="en-GB" sz="6600" dirty="0" smtClean="0"/>
              <a:t>Key Stage Two  </a:t>
            </a:r>
            <a:endParaRPr lang="en-GB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846" y="4050833"/>
            <a:ext cx="9537773" cy="1096899"/>
          </a:xfrm>
        </p:spPr>
        <p:txBody>
          <a:bodyPr>
            <a:normAutofit/>
          </a:bodyPr>
          <a:lstStyle/>
          <a:p>
            <a:r>
              <a:rPr lang="en-GB" sz="2800" dirty="0" smtClean="0"/>
              <a:t>Cold Norton Primary School 2023-2024</a:t>
            </a:r>
          </a:p>
          <a:p>
            <a:r>
              <a:rPr lang="en-GB" sz="1900" dirty="0" smtClean="0"/>
              <a:t>Mr Lewis (Maple Class), Mrs Wilson / Mrs Williams (Holly Class</a:t>
            </a:r>
            <a:r>
              <a:rPr lang="en-GB" sz="1900" dirty="0" smtClean="0"/>
              <a:t>), Ms Kent (Pine Class) </a:t>
            </a:r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964495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5412" y="2306516"/>
            <a:ext cx="8596668" cy="1320800"/>
          </a:xfrm>
        </p:spPr>
        <p:txBody>
          <a:bodyPr>
            <a:normAutofit/>
          </a:bodyPr>
          <a:lstStyle/>
          <a:p>
            <a:r>
              <a:rPr lang="en-GB" sz="8000" dirty="0" smtClean="0"/>
              <a:t>Questions? 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2415299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aims to discuss in this session: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47448"/>
            <a:ext cx="9688797" cy="4625800"/>
          </a:xfrm>
        </p:spPr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</a:rPr>
              <a:t>Homework – Multiplication tables, spellings and reading. Weekly practise for testing.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Curriculum overviews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English reading/writing </a:t>
            </a:r>
            <a:r>
              <a:rPr lang="en-GB" sz="2000" dirty="0" smtClean="0">
                <a:solidFill>
                  <a:schemeClr val="tx1"/>
                </a:solidFill>
              </a:rPr>
              <a:t>examples</a:t>
            </a:r>
          </a:p>
          <a:p>
            <a:r>
              <a:rPr lang="en-GB" sz="2000" dirty="0" err="1" smtClean="0">
                <a:solidFill>
                  <a:schemeClr val="tx1"/>
                </a:solidFill>
              </a:rPr>
              <a:t>Twinkl</a:t>
            </a:r>
            <a:r>
              <a:rPr lang="en-GB" sz="2000" dirty="0" smtClean="0">
                <a:solidFill>
                  <a:schemeClr val="tx1"/>
                </a:solidFill>
              </a:rPr>
              <a:t> Go</a:t>
            </a:r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Year 6 SATS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Year 4 </a:t>
            </a:r>
            <a:r>
              <a:rPr lang="en-GB" sz="2000" dirty="0" smtClean="0">
                <a:solidFill>
                  <a:schemeClr val="tx1"/>
                </a:solidFill>
              </a:rPr>
              <a:t>MTC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Questions.</a:t>
            </a:r>
            <a:endParaRPr lang="en-GB" sz="2000" dirty="0" smtClean="0">
              <a:solidFill>
                <a:schemeClr val="tx1"/>
              </a:solidFill>
            </a:endParaRP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2625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 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77334" y="1369281"/>
            <a:ext cx="9451404" cy="492601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All Key Stage 2 children are expected to complete home learning in the following areas:</a:t>
            </a:r>
          </a:p>
          <a:p>
            <a:pPr marL="0" indent="0">
              <a:buNone/>
            </a:pPr>
            <a:r>
              <a:rPr lang="en-GB" dirty="0" smtClean="0"/>
              <a:t>-Spellings: 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I</a:t>
            </a:r>
            <a:r>
              <a:rPr lang="en-GB" dirty="0" smtClean="0"/>
              <a:t>n </a:t>
            </a:r>
            <a:r>
              <a:rPr lang="en-GB" dirty="0" smtClean="0"/>
              <a:t>reading records 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P</a:t>
            </a:r>
            <a:r>
              <a:rPr lang="en-GB" dirty="0" smtClean="0"/>
              <a:t>ractise </a:t>
            </a:r>
            <a:r>
              <a:rPr lang="en-GB" dirty="0" smtClean="0"/>
              <a:t>at home for spellings </a:t>
            </a:r>
            <a:r>
              <a:rPr lang="en-GB" dirty="0" smtClean="0"/>
              <a:t>quizzes - </a:t>
            </a:r>
            <a:r>
              <a:rPr lang="en-GB" dirty="0" smtClean="0"/>
              <a:t>Monday.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-Reading: 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R</a:t>
            </a:r>
            <a:r>
              <a:rPr lang="en-GB" dirty="0" smtClean="0"/>
              <a:t>ead daily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H</a:t>
            </a:r>
            <a:r>
              <a:rPr lang="en-GB" dirty="0" smtClean="0">
                <a:solidFill>
                  <a:schemeClr val="tx1"/>
                </a:solidFill>
              </a:rPr>
              <a:t>eard </a:t>
            </a:r>
            <a:r>
              <a:rPr lang="en-GB" dirty="0" smtClean="0">
                <a:solidFill>
                  <a:schemeClr val="tx1"/>
                </a:solidFill>
              </a:rPr>
              <a:t>by an adult until fully fluent, </a:t>
            </a:r>
            <a:r>
              <a:rPr lang="en-GB" dirty="0" smtClean="0"/>
              <a:t>at least 3x a week, preferably daily.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 </a:t>
            </a:r>
            <a:r>
              <a:rPr lang="en-GB" dirty="0" smtClean="0"/>
              <a:t>little comment and signature in their record books is very helpful.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Encourage different </a:t>
            </a:r>
            <a:r>
              <a:rPr lang="en-GB" dirty="0" smtClean="0"/>
              <a:t>text types. </a:t>
            </a:r>
          </a:p>
          <a:p>
            <a:pPr marL="0" indent="0">
              <a:buNone/>
            </a:pPr>
            <a:r>
              <a:rPr lang="en-GB" dirty="0" smtClean="0"/>
              <a:t>(phonics, blending, context, comprehension, fluency, expression)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-Times Table </a:t>
            </a:r>
            <a:r>
              <a:rPr lang="en-GB" dirty="0" err="1" smtClean="0"/>
              <a:t>Rockstars</a:t>
            </a:r>
            <a:r>
              <a:rPr lang="en-GB" dirty="0" smtClean="0"/>
              <a:t>: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U</a:t>
            </a:r>
            <a:r>
              <a:rPr lang="en-GB" dirty="0" smtClean="0"/>
              <a:t>se </a:t>
            </a:r>
            <a:r>
              <a:rPr lang="en-GB" dirty="0" smtClean="0"/>
              <a:t>this app at least 10minutes, 3x a week.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There </a:t>
            </a:r>
            <a:r>
              <a:rPr lang="en-GB" dirty="0" smtClean="0"/>
              <a:t>are a mix of games, some with timers, some without. </a:t>
            </a:r>
          </a:p>
          <a:p>
            <a:pPr marL="0" indent="0">
              <a:buNone/>
            </a:pPr>
            <a:r>
              <a:rPr lang="en-GB" sz="1600" dirty="0" smtClean="0"/>
              <a:t>*Y4 will be taking part in the multiplication check, in which they need to complete answers within 6 seconds. “</a:t>
            </a:r>
            <a:r>
              <a:rPr lang="en-GB" sz="1600" dirty="0" err="1" smtClean="0"/>
              <a:t>Soundcheck</a:t>
            </a:r>
            <a:r>
              <a:rPr lang="en-GB" sz="1600" dirty="0" smtClean="0"/>
              <a:t>” on TTRS is a very similar format to the test.*</a:t>
            </a:r>
          </a:p>
        </p:txBody>
      </p:sp>
    </p:spTree>
    <p:extLst>
      <p:ext uri="{BB962C8B-B14F-4D97-AF65-F5344CB8AC3E}">
        <p14:creationId xmlns:p14="http://schemas.microsoft.com/office/powerpoint/2010/main" val="2085275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Curriculum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465" y="1360489"/>
            <a:ext cx="8809566" cy="4196249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The curriculum overview for each half term can be found on the website, on each class page.</a:t>
            </a:r>
            <a:endParaRPr lang="en-GB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It will let you know which topics they are covering for each subject, on which week. Here is an example:</a:t>
            </a: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476" y="3106754"/>
            <a:ext cx="7517423" cy="3443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81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342" y="180366"/>
            <a:ext cx="9882228" cy="1320800"/>
          </a:xfrm>
        </p:spPr>
        <p:txBody>
          <a:bodyPr/>
          <a:lstStyle/>
          <a:p>
            <a:r>
              <a:rPr lang="en-GB" dirty="0" smtClean="0"/>
              <a:t>English – Guided Reading and Comprehension – </a:t>
            </a:r>
            <a:r>
              <a:rPr lang="en-GB" dirty="0"/>
              <a:t>K</a:t>
            </a:r>
            <a:r>
              <a:rPr lang="en-GB" dirty="0" smtClean="0"/>
              <a:t>ey Skills: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1166"/>
            <a:ext cx="8596668" cy="3880773"/>
          </a:xfrm>
        </p:spPr>
        <p:txBody>
          <a:bodyPr>
            <a:normAutofit/>
          </a:bodyPr>
          <a:lstStyle/>
          <a:p>
            <a:pPr lvl="1"/>
            <a:endParaRPr lang="en-GB" sz="2000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90146" y="1406769"/>
            <a:ext cx="9311054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dirty="0" smtClean="0"/>
              <a:t>Whole class guided reading lessons within the classroom, promoting exposure to further vocabulary and practising on pupils’ stamina of reading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dirty="0" smtClean="0"/>
              <a:t>Key vocabulary is picked out before reading, to establish definitions of words and support pupils’ understanding of what they will read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dirty="0" smtClean="0"/>
              <a:t>Pupils are expected to follow reading and be ready to take over reading aloud, promoting enthusiasm for reading and aiding confidence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dirty="0" smtClean="0"/>
              <a:t>Varied text types will be used throughout the year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dirty="0" smtClean="0"/>
              <a:t>Comprehension skills also taught in separate English lessons: Fluency, Skimming &amp; Scanning, Comprehension &amp; Retrieval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1541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English Handwriting: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264" y="1270000"/>
            <a:ext cx="8596668" cy="3880773"/>
          </a:xfrm>
        </p:spPr>
        <p:txBody>
          <a:bodyPr>
            <a:normAutofit/>
          </a:bodyPr>
          <a:lstStyle/>
          <a:p>
            <a:pPr lvl="1"/>
            <a:r>
              <a:rPr lang="en-GB" sz="2000" dirty="0" smtClean="0"/>
              <a:t>Handwriting – TWINKL guide – cursive (not continuous cursive</a:t>
            </a:r>
            <a:r>
              <a:rPr lang="en-GB" sz="2000" dirty="0" smtClean="0"/>
              <a:t>)</a:t>
            </a:r>
          </a:p>
          <a:p>
            <a:pPr lvl="1"/>
            <a:r>
              <a:rPr lang="en-GB" sz="2000" dirty="0" smtClean="0"/>
              <a:t>Weekly lessons</a:t>
            </a:r>
          </a:p>
          <a:p>
            <a:pPr lvl="1"/>
            <a:r>
              <a:rPr lang="en-GB" sz="2000" dirty="0" smtClean="0"/>
              <a:t>Interventions as appropriate</a:t>
            </a:r>
          </a:p>
          <a:p>
            <a:pPr lvl="1"/>
            <a:endParaRPr lang="en-GB" sz="2000" dirty="0" smtClean="0"/>
          </a:p>
          <a:p>
            <a:pPr lvl="1"/>
            <a:r>
              <a:rPr lang="en-GB" sz="2000" dirty="0" smtClean="0"/>
              <a:t>Examples:</a:t>
            </a:r>
            <a:endParaRPr lang="en-GB" sz="2000" dirty="0"/>
          </a:p>
          <a:p>
            <a:pPr marL="0" indent="0">
              <a:buNone/>
            </a:pPr>
            <a:endParaRPr lang="en-GB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											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3636247"/>
            <a:ext cx="10002350" cy="1514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407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Twinkl</a:t>
            </a:r>
            <a:r>
              <a:rPr lang="en-GB" dirty="0" smtClean="0"/>
              <a:t> Go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47346" y="1459523"/>
            <a:ext cx="93110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dirty="0" smtClean="0"/>
              <a:t>Learner log ins to come home.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dirty="0" smtClean="0"/>
              <a:t>Access to phonics, spelling, puzzle games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dirty="0" smtClean="0"/>
              <a:t>NOT a homework, however, opportunity to broaden skills, greater depth study, learn facts related to topics etc.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782" y="3288323"/>
            <a:ext cx="7073515" cy="330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111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Year 6 SATS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1165"/>
            <a:ext cx="8596668" cy="3880773"/>
          </a:xfrm>
        </p:spPr>
        <p:txBody>
          <a:bodyPr>
            <a:norm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Week commencing Monday 12</a:t>
            </a:r>
            <a:r>
              <a:rPr lang="en-GB" sz="2000" baseline="30000" dirty="0" smtClean="0">
                <a:solidFill>
                  <a:srgbClr val="FF0000"/>
                </a:solidFill>
              </a:rPr>
              <a:t>th</a:t>
            </a:r>
            <a:r>
              <a:rPr lang="en-GB" sz="2000" dirty="0" smtClean="0">
                <a:solidFill>
                  <a:srgbClr val="FF0000"/>
                </a:solidFill>
              </a:rPr>
              <a:t> May 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Maths </a:t>
            </a:r>
            <a:r>
              <a:rPr lang="en-GB" sz="2000" dirty="0">
                <a:solidFill>
                  <a:schemeClr val="tx1"/>
                </a:solidFill>
              </a:rPr>
              <a:t>– Three papers Arithmetic (36 questions, 30mins) Reasoning 2 (23 questions, 40mins) and Reasoning 3 (23 questions, 40mins). </a:t>
            </a:r>
          </a:p>
          <a:p>
            <a:r>
              <a:rPr lang="en-GB" sz="2000" dirty="0">
                <a:solidFill>
                  <a:schemeClr val="tx1"/>
                </a:solidFill>
              </a:rPr>
              <a:t>English – Spelling (20 questions), Punctuation/Grammar (50 questions, 45mins) and Reading (three texts, 39 questions, 60mins)</a:t>
            </a:r>
          </a:p>
          <a:p>
            <a:r>
              <a:rPr lang="en-GB" sz="2000" dirty="0">
                <a:solidFill>
                  <a:schemeClr val="tx1"/>
                </a:solidFill>
              </a:rPr>
              <a:t>English – Writing assessed by Teacher</a:t>
            </a:r>
            <a:r>
              <a:rPr lang="en-GB" sz="20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Moderation of writing to ensure consistency across assessment – potential for external moderation.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29656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4 MTC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3051"/>
            <a:ext cx="8596668" cy="388077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Year 4 multiplication check – week commencing Monday 3</a:t>
            </a:r>
            <a:r>
              <a:rPr lang="en-GB" baseline="30000" dirty="0">
                <a:solidFill>
                  <a:schemeClr val="tx1"/>
                </a:solidFill>
              </a:rPr>
              <a:t>rd</a:t>
            </a:r>
            <a:r>
              <a:rPr lang="en-GB" dirty="0">
                <a:solidFill>
                  <a:schemeClr val="tx1"/>
                </a:solidFill>
              </a:rPr>
              <a:t> June  </a:t>
            </a:r>
          </a:p>
          <a:p>
            <a:r>
              <a:rPr lang="en-GB" dirty="0">
                <a:solidFill>
                  <a:schemeClr val="tx1"/>
                </a:solidFill>
              </a:rPr>
              <a:t>Expectation of 25 questions at 6 seconds per question. 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Testing </a:t>
            </a:r>
            <a:r>
              <a:rPr lang="en-GB" dirty="0">
                <a:solidFill>
                  <a:schemeClr val="tx1"/>
                </a:solidFill>
              </a:rPr>
              <a:t>12 x 12 </a:t>
            </a:r>
            <a:endParaRPr lang="en-GB" dirty="0" smtClean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Please use TTRS “</a:t>
            </a:r>
            <a:r>
              <a:rPr lang="en-GB" dirty="0" err="1" smtClean="0">
                <a:solidFill>
                  <a:schemeClr val="tx1"/>
                </a:solidFill>
              </a:rPr>
              <a:t>Soundcheck</a:t>
            </a:r>
            <a:r>
              <a:rPr lang="en-GB" dirty="0" smtClean="0">
                <a:solidFill>
                  <a:schemeClr val="tx1"/>
                </a:solidFill>
              </a:rPr>
              <a:t>” to practise your timings!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1562" y="3785501"/>
            <a:ext cx="3816227" cy="2751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19287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144</TotalTime>
  <Words>557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</vt:lpstr>
      <vt:lpstr>Wingdings 3</vt:lpstr>
      <vt:lpstr>Facet</vt:lpstr>
      <vt:lpstr>Key Stage Two  </vt:lpstr>
      <vt:lpstr>Our aims to discuss in this session: </vt:lpstr>
      <vt:lpstr>Homework </vt:lpstr>
      <vt:lpstr>Curriculum </vt:lpstr>
      <vt:lpstr>English – Guided Reading and Comprehension – Key Skills:</vt:lpstr>
      <vt:lpstr>English Handwriting: </vt:lpstr>
      <vt:lpstr>Twinkl Go</vt:lpstr>
      <vt:lpstr>Year 6 SATS</vt:lpstr>
      <vt:lpstr>Year 4 MTC</vt:lpstr>
      <vt:lpstr>Questions? </vt:lpstr>
    </vt:vector>
  </TitlesOfParts>
  <Company>Cold Norton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Stage Two</dc:title>
  <dc:creator>Jessica Earl</dc:creator>
  <cp:lastModifiedBy>Mrs Gemma Williams</cp:lastModifiedBy>
  <cp:revision>27</cp:revision>
  <dcterms:created xsi:type="dcterms:W3CDTF">2023-09-23T09:45:46Z</dcterms:created>
  <dcterms:modified xsi:type="dcterms:W3CDTF">2024-09-30T15:55:16Z</dcterms:modified>
</cp:coreProperties>
</file>