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5" r:id="rId4"/>
    <p:sldId id="273" r:id="rId5"/>
    <p:sldId id="272" r:id="rId6"/>
    <p:sldId id="262" r:id="rId7"/>
    <p:sldId id="267" r:id="rId8"/>
    <p:sldId id="271" r:id="rId9"/>
    <p:sldId id="276" r:id="rId10"/>
    <p:sldId id="278" r:id="rId11"/>
    <p:sldId id="279" r:id="rId12"/>
    <p:sldId id="281" r:id="rId13"/>
    <p:sldId id="282" r:id="rId14"/>
    <p:sldId id="283" r:id="rId15"/>
    <p:sldId id="288" r:id="rId16"/>
    <p:sldId id="28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44" autoAdjust="0"/>
    <p:restoredTop sz="94660"/>
  </p:normalViewPr>
  <p:slideViewPr>
    <p:cSldViewPr snapToGrid="0">
      <p:cViewPr varScale="1">
        <p:scale>
          <a:sx n="87" d="100"/>
          <a:sy n="87" d="100"/>
        </p:scale>
        <p:origin x="47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7058-CAF9-4A05-B4FD-61C27CD9B858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059E-3480-49B1-B40F-4F91C89E0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919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7058-CAF9-4A05-B4FD-61C27CD9B858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059E-3480-49B1-B40F-4F91C89E0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003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7058-CAF9-4A05-B4FD-61C27CD9B858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059E-3480-49B1-B40F-4F91C89E0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546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7058-CAF9-4A05-B4FD-61C27CD9B858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059E-3480-49B1-B40F-4F91C89E0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006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7058-CAF9-4A05-B4FD-61C27CD9B858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059E-3480-49B1-B40F-4F91C89E0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79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7058-CAF9-4A05-B4FD-61C27CD9B858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059E-3480-49B1-B40F-4F91C89E0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46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7058-CAF9-4A05-B4FD-61C27CD9B858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059E-3480-49B1-B40F-4F91C89E0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215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7058-CAF9-4A05-B4FD-61C27CD9B858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059E-3480-49B1-B40F-4F91C89E0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91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7058-CAF9-4A05-B4FD-61C27CD9B858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059E-3480-49B1-B40F-4F91C89E0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264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7058-CAF9-4A05-B4FD-61C27CD9B858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059E-3480-49B1-B40F-4F91C89E0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514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7058-CAF9-4A05-B4FD-61C27CD9B858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059E-3480-49B1-B40F-4F91C89E0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22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B7058-CAF9-4A05-B4FD-61C27CD9B858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6059E-3480-49B1-B40F-4F91C89E0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518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478972"/>
            <a:ext cx="12192000" cy="14465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4400" dirty="0" smtClean="0">
                <a:solidFill>
                  <a:schemeClr val="bg1"/>
                </a:solidFill>
                <a:latin typeface="Twinkl" panose="02000000000000000000" pitchFamily="2" charset="0"/>
              </a:rPr>
              <a:t>Welcome to our Early Years and Key Stage 1 Support Workshop</a:t>
            </a:r>
            <a:endParaRPr lang="en-GB" sz="44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217" y="5457217"/>
            <a:ext cx="1400783" cy="140078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0" y="2828835"/>
            <a:ext cx="7037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600" dirty="0">
                <a:solidFill>
                  <a:srgbClr val="C00000"/>
                </a:solidFill>
                <a:latin typeface="Twinkl" panose="02000000000000000000" pitchFamily="2" charset="0"/>
              </a:rPr>
              <a:t>Phonics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600" dirty="0">
                <a:solidFill>
                  <a:srgbClr val="C00000"/>
                </a:solidFill>
                <a:latin typeface="Twinkl" panose="02000000000000000000" pitchFamily="2" charset="0"/>
              </a:rPr>
              <a:t>Comprehension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600" dirty="0">
                <a:solidFill>
                  <a:srgbClr val="C00000"/>
                </a:solidFill>
                <a:latin typeface="Twinkl" panose="02000000000000000000" pitchFamily="2" charset="0"/>
              </a:rPr>
              <a:t>Phonics Screening </a:t>
            </a:r>
            <a:r>
              <a:rPr lang="en-GB" sz="3600" dirty="0" smtClean="0">
                <a:solidFill>
                  <a:srgbClr val="C00000"/>
                </a:solidFill>
                <a:latin typeface="Twinkl" panose="02000000000000000000" pitchFamily="2" charset="0"/>
              </a:rPr>
              <a:t>Check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600" dirty="0" smtClean="0">
                <a:solidFill>
                  <a:srgbClr val="C00000"/>
                </a:solidFill>
                <a:latin typeface="Twinkl" panose="02000000000000000000" pitchFamily="2" charset="0"/>
              </a:rPr>
              <a:t>Year 2 SATs</a:t>
            </a:r>
            <a:endParaRPr lang="en-GB" sz="3600" dirty="0">
              <a:solidFill>
                <a:srgbClr val="C00000"/>
              </a:solidFill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542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478972"/>
            <a:ext cx="4558352" cy="83099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GB" sz="4800" dirty="0" smtClean="0">
                <a:solidFill>
                  <a:schemeClr val="bg1"/>
                </a:solidFill>
                <a:latin typeface="Twinkl" panose="02000000000000000000" pitchFamily="2" charset="0"/>
              </a:rPr>
              <a:t>Comprehension</a:t>
            </a:r>
            <a:endParaRPr lang="en-GB" sz="48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7646" y="2153135"/>
            <a:ext cx="1128630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3200" dirty="0">
                <a:solidFill>
                  <a:srgbClr val="C00000"/>
                </a:solidFill>
                <a:latin typeface="Twinkl" panose="02000000000000000000" pitchFamily="2" charset="0"/>
              </a:rPr>
              <a:t>There is more to reading than just decoding </a:t>
            </a: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words.</a:t>
            </a:r>
            <a:endParaRPr lang="en-GB" sz="3200" dirty="0">
              <a:solidFill>
                <a:srgbClr val="C00000"/>
              </a:solidFill>
              <a:latin typeface="Twinkl" panose="02000000000000000000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3200" dirty="0">
                <a:solidFill>
                  <a:srgbClr val="C00000"/>
                </a:solidFill>
                <a:latin typeface="Twinkl" panose="02000000000000000000" pitchFamily="2" charset="0"/>
              </a:rPr>
              <a:t>Many children read without real </a:t>
            </a: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understanding.</a:t>
            </a:r>
            <a:endParaRPr lang="en-GB" sz="3200" dirty="0">
              <a:solidFill>
                <a:srgbClr val="C00000"/>
              </a:solidFill>
              <a:latin typeface="Twinkl" panose="02000000000000000000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3200" dirty="0">
                <a:solidFill>
                  <a:srgbClr val="C00000"/>
                </a:solidFill>
                <a:latin typeface="Twinkl" panose="02000000000000000000" pitchFamily="2" charset="0"/>
              </a:rPr>
              <a:t>In order to enjoy books, we need to understand them</a:t>
            </a: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Talk </a:t>
            </a:r>
            <a:r>
              <a:rPr lang="en-GB" sz="3200" dirty="0">
                <a:solidFill>
                  <a:srgbClr val="C00000"/>
                </a:solidFill>
                <a:latin typeface="Twinkl" panose="02000000000000000000" pitchFamily="2" charset="0"/>
              </a:rPr>
              <a:t>about what you have read - ask your </a:t>
            </a: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child questions: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retrieval 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GB" sz="3200" dirty="0">
                <a:solidFill>
                  <a:srgbClr val="C00000"/>
                </a:solidFill>
                <a:latin typeface="Twinkl" panose="02000000000000000000" pitchFamily="2" charset="0"/>
              </a:rPr>
              <a:t>i</a:t>
            </a: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nference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GB" sz="3200" dirty="0">
                <a:solidFill>
                  <a:srgbClr val="C00000"/>
                </a:solidFill>
                <a:latin typeface="Twinkl" panose="02000000000000000000" pitchFamily="2" charset="0"/>
              </a:rPr>
              <a:t>o</a:t>
            </a: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pinion.</a:t>
            </a:r>
            <a:endParaRPr lang="en-GB" sz="3200" dirty="0">
              <a:solidFill>
                <a:srgbClr val="C00000"/>
              </a:solidFill>
              <a:latin typeface="Twinkl" panose="02000000000000000000" pitchFamily="2" charset="0"/>
            </a:endParaRPr>
          </a:p>
          <a:p>
            <a:pPr>
              <a:buFont typeface="Wingdings" pitchFamily="2" charset="2"/>
              <a:buChar char="Ø"/>
            </a:pPr>
            <a:endParaRPr lang="en-GB" sz="3200" dirty="0">
              <a:solidFill>
                <a:srgbClr val="C00000"/>
              </a:solidFill>
              <a:latin typeface="Twinkl" panose="020000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217" y="5457217"/>
            <a:ext cx="1400783" cy="140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466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478972"/>
            <a:ext cx="1799617" cy="83099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GB" sz="4800" dirty="0" smtClean="0">
                <a:solidFill>
                  <a:schemeClr val="bg1"/>
                </a:solidFill>
              </a:rPr>
              <a:t>Books</a:t>
            </a:r>
            <a:endParaRPr lang="en-GB" sz="48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1188" y="1375472"/>
            <a:ext cx="1128630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C00000"/>
                </a:solidFill>
                <a:latin typeface="Twinkl" panose="02000000000000000000" pitchFamily="2" charset="0"/>
              </a:rPr>
              <a:t>From </a:t>
            </a: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school;</a:t>
            </a:r>
            <a:endParaRPr lang="en-GB" sz="3200" dirty="0">
              <a:solidFill>
                <a:srgbClr val="C00000"/>
              </a:solidFill>
              <a:latin typeface="Twinkl" panose="02000000000000000000" pitchFamily="2" charset="0"/>
            </a:endParaRPr>
          </a:p>
          <a:p>
            <a:r>
              <a:rPr lang="en-GB" sz="3200" dirty="0">
                <a:solidFill>
                  <a:srgbClr val="C00000"/>
                </a:solidFill>
                <a:latin typeface="Twinkl" panose="02000000000000000000" pitchFamily="2" charset="0"/>
              </a:rPr>
              <a:t>D</a:t>
            </a: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ecodable reading book: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to be read </a:t>
            </a:r>
            <a:r>
              <a:rPr lang="en-GB" sz="3200" b="1" dirty="0" smtClean="0">
                <a:solidFill>
                  <a:srgbClr val="C00000"/>
                </a:solidFill>
                <a:latin typeface="Twinkl" panose="02000000000000000000" pitchFamily="2" charset="0"/>
              </a:rPr>
              <a:t>daily</a:t>
            </a: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 at home</a:t>
            </a:r>
          </a:p>
          <a:p>
            <a:pPr>
              <a:buFont typeface="Wingdings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 books will be changed twice a week</a:t>
            </a:r>
          </a:p>
          <a:p>
            <a:endParaRPr lang="en-GB" sz="3200" dirty="0" smtClean="0">
              <a:solidFill>
                <a:srgbClr val="C00000"/>
              </a:solidFill>
              <a:latin typeface="Twinkl" panose="02000000000000000000" pitchFamily="2" charset="0"/>
            </a:endParaRPr>
          </a:p>
          <a:p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Sharing books: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Once a week, your child will bring home a sharing book to keep for the week. </a:t>
            </a:r>
            <a:endParaRPr lang="en-GB" sz="3200" dirty="0">
              <a:solidFill>
                <a:srgbClr val="C00000"/>
              </a:solidFill>
              <a:latin typeface="Twinkl" panose="020000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217" y="5457217"/>
            <a:ext cx="1400783" cy="140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402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478972"/>
            <a:ext cx="8475260" cy="83099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GB" sz="4800" dirty="0" smtClean="0">
                <a:solidFill>
                  <a:schemeClr val="bg1"/>
                </a:solidFill>
                <a:latin typeface="Twinkl" panose="02000000000000000000" pitchFamily="2" charset="0"/>
              </a:rPr>
              <a:t>The Phonics Screening Check</a:t>
            </a:r>
            <a:endParaRPr lang="en-GB" sz="4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2846" y="1410788"/>
            <a:ext cx="112427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>
                <a:solidFill>
                  <a:srgbClr val="C00000"/>
                </a:solidFill>
                <a:latin typeface="Twinkl" panose="02000000000000000000" pitchFamily="2" charset="0"/>
              </a:rPr>
              <a:t>t</a:t>
            </a: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akes place in June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>
                <a:solidFill>
                  <a:srgbClr val="C00000"/>
                </a:solidFill>
                <a:latin typeface="Twinkl" panose="02000000000000000000" pitchFamily="2" charset="0"/>
              </a:rPr>
              <a:t>f</a:t>
            </a: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or all Year 1 children and any Year 2s who didn’t reach the threshold the previous year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40 phonetically decodable words, both real and ‘alien’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074227" y="3573710"/>
            <a:ext cx="4402183" cy="3165309"/>
            <a:chOff x="4020287" y="3709932"/>
            <a:chExt cx="3514060" cy="2652313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/>
            <a:srcRect l="12145" t="14172" r="71755" b="14133"/>
            <a:stretch/>
          </p:blipFill>
          <p:spPr>
            <a:xfrm>
              <a:off x="4020287" y="3713845"/>
              <a:ext cx="1762205" cy="264840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3"/>
            <a:srcRect l="29715" t="14375" r="30200" b="9875"/>
            <a:stretch/>
          </p:blipFill>
          <p:spPr>
            <a:xfrm>
              <a:off x="5782492" y="3709932"/>
              <a:ext cx="1751855" cy="2648400"/>
            </a:xfrm>
            <a:prstGeom prst="rect">
              <a:avLst/>
            </a:prstGeom>
          </p:spPr>
        </p:pic>
      </p:grpSp>
      <p:pic>
        <p:nvPicPr>
          <p:cNvPr id="11" name="Picture 2" descr="http://www.wahm-bam.org/wp-content/uploads/2012/02/PhonicsTestWord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87624" y="3573710"/>
            <a:ext cx="4472947" cy="3217082"/>
          </a:xfrm>
          <a:prstGeom prst="rect">
            <a:avLst/>
          </a:prstGeom>
          <a:noFill/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217" y="5457217"/>
            <a:ext cx="1400783" cy="140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463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12407"/>
            <a:ext cx="3414409" cy="83099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>
            <a:spAutoFit/>
          </a:bodyPr>
          <a:lstStyle/>
          <a:p>
            <a:endParaRPr lang="en-GB" sz="48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3"/>
            <a:ext cx="2488660" cy="1325563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Twinkl" panose="02000000000000000000" pitchFamily="2" charset="0"/>
              </a:rPr>
              <a:t>Spellings</a:t>
            </a:r>
            <a:endParaRPr lang="en-GB" dirty="0">
              <a:solidFill>
                <a:schemeClr val="bg1"/>
              </a:solidFill>
              <a:latin typeface="Twinkl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  <a:latin typeface="Twinkl" panose="02000000000000000000" pitchFamily="2" charset="0"/>
              </a:rPr>
              <a:t>Spellings will be sent home weekly. </a:t>
            </a:r>
          </a:p>
          <a:p>
            <a:r>
              <a:rPr lang="en-GB" dirty="0" smtClean="0">
                <a:solidFill>
                  <a:srgbClr val="C00000"/>
                </a:solidFill>
                <a:latin typeface="Twinkl" panose="02000000000000000000" pitchFamily="2" charset="0"/>
              </a:rPr>
              <a:t>They are linked to our phonics scheme.</a:t>
            </a:r>
          </a:p>
          <a:p>
            <a:r>
              <a:rPr lang="en-GB" dirty="0" smtClean="0">
                <a:solidFill>
                  <a:srgbClr val="C00000"/>
                </a:solidFill>
                <a:latin typeface="Twinkl" panose="02000000000000000000" pitchFamily="2" charset="0"/>
              </a:rPr>
              <a:t>Children in Key Stage 1 will be tested weekly on a Monday</a:t>
            </a:r>
            <a:r>
              <a:rPr lang="en-GB" dirty="0" smtClean="0"/>
              <a:t>.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217" y="5457217"/>
            <a:ext cx="1400783" cy="140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707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  <a:latin typeface="Twinkl" panose="02000000000000000000" pitchFamily="2" charset="0"/>
              </a:rPr>
              <a:t>Make maths as fun and practical as possible. </a:t>
            </a:r>
          </a:p>
          <a:p>
            <a:r>
              <a:rPr lang="en-GB" dirty="0" err="1" smtClean="0">
                <a:solidFill>
                  <a:srgbClr val="C00000"/>
                </a:solidFill>
                <a:latin typeface="Twinkl" panose="02000000000000000000" pitchFamily="2" charset="0"/>
              </a:rPr>
              <a:t>Numbots</a:t>
            </a:r>
            <a:r>
              <a:rPr lang="en-GB" dirty="0" smtClean="0">
                <a:solidFill>
                  <a:srgbClr val="C00000"/>
                </a:solidFill>
                <a:latin typeface="Twinkl" panose="02000000000000000000" pitchFamily="2" charset="0"/>
              </a:rPr>
              <a:t> for Reception and Key Stage 1.</a:t>
            </a:r>
          </a:p>
          <a:p>
            <a:r>
              <a:rPr lang="en-GB" dirty="0" smtClean="0">
                <a:solidFill>
                  <a:srgbClr val="C00000"/>
                </a:solidFill>
                <a:latin typeface="Twinkl" panose="02000000000000000000" pitchFamily="2" charset="0"/>
              </a:rPr>
              <a:t>Times </a:t>
            </a:r>
            <a:r>
              <a:rPr lang="en-GB" dirty="0">
                <a:solidFill>
                  <a:srgbClr val="C00000"/>
                </a:solidFill>
                <a:latin typeface="Twinkl" panose="02000000000000000000" pitchFamily="2" charset="0"/>
              </a:rPr>
              <a:t>T</a:t>
            </a:r>
            <a:r>
              <a:rPr lang="en-GB" dirty="0" smtClean="0">
                <a:solidFill>
                  <a:srgbClr val="C00000"/>
                </a:solidFill>
                <a:latin typeface="Twinkl" panose="02000000000000000000" pitchFamily="2" charset="0"/>
              </a:rPr>
              <a:t>ables Rock Stars for Year </a:t>
            </a:r>
            <a:r>
              <a:rPr lang="en-GB" dirty="0" smtClean="0">
                <a:solidFill>
                  <a:srgbClr val="C00000"/>
                </a:solidFill>
                <a:latin typeface="Twinkl" panose="02000000000000000000" pitchFamily="2" charset="0"/>
              </a:rPr>
              <a:t>2 (from January).</a:t>
            </a:r>
            <a:endParaRPr lang="en-GB" dirty="0" smtClean="0">
              <a:solidFill>
                <a:srgbClr val="C00000"/>
              </a:solidFill>
              <a:latin typeface="Twinkl" panose="02000000000000000000" pitchFamily="2" charset="0"/>
            </a:endParaRP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217" y="5457217"/>
            <a:ext cx="1400783" cy="140078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12407"/>
            <a:ext cx="3938081" cy="83099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>
            <a:spAutoFit/>
          </a:bodyPr>
          <a:lstStyle/>
          <a:p>
            <a:endParaRPr lang="en-GB" sz="48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3"/>
            <a:ext cx="3938081" cy="1325563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Twinkl" panose="02000000000000000000" pitchFamily="2" charset="0"/>
              </a:rPr>
              <a:t>Maths at home</a:t>
            </a:r>
            <a:endParaRPr lang="en-GB" dirty="0">
              <a:solidFill>
                <a:schemeClr val="bg1"/>
              </a:solidFill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293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sz="140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r>
              <a:rPr lang="en-GB" dirty="0" smtClean="0">
                <a:solidFill>
                  <a:srgbClr val="C00000"/>
                </a:solidFill>
                <a:latin typeface="Twinkl" panose="02000000000000000000" pitchFamily="2" charset="0"/>
              </a:rPr>
              <a:t>Timetabled tests. </a:t>
            </a:r>
          </a:p>
          <a:p>
            <a:r>
              <a:rPr lang="en-GB" dirty="0" smtClean="0">
                <a:solidFill>
                  <a:srgbClr val="C00000"/>
                </a:solidFill>
                <a:latin typeface="Twinkl" panose="02000000000000000000" pitchFamily="2" charset="0"/>
              </a:rPr>
              <a:t>SATS papers are provided to the school, but the data/results are not reported – for school assessment only.</a:t>
            </a:r>
          </a:p>
          <a:p>
            <a:r>
              <a:rPr lang="en-GB" dirty="0" smtClean="0">
                <a:solidFill>
                  <a:srgbClr val="C00000"/>
                </a:solidFill>
                <a:latin typeface="Twinkl" panose="02000000000000000000" pitchFamily="2" charset="0"/>
              </a:rPr>
              <a:t>Two reading papers (one has a separate reading booklet).</a:t>
            </a:r>
          </a:p>
          <a:p>
            <a:r>
              <a:rPr lang="en-GB" dirty="0" smtClean="0">
                <a:solidFill>
                  <a:srgbClr val="C00000"/>
                </a:solidFill>
                <a:latin typeface="Twinkl" panose="02000000000000000000" pitchFamily="2" charset="0"/>
              </a:rPr>
              <a:t>Arithmetic and reasoning papers for Maths.</a:t>
            </a:r>
          </a:p>
          <a:p>
            <a:r>
              <a:rPr lang="en-GB" dirty="0" smtClean="0">
                <a:solidFill>
                  <a:srgbClr val="C00000"/>
                </a:solidFill>
                <a:latin typeface="Twinkl" panose="02000000000000000000" pitchFamily="2" charset="0"/>
              </a:rPr>
              <a:t>Spelling test</a:t>
            </a:r>
          </a:p>
          <a:p>
            <a:r>
              <a:rPr lang="en-GB" dirty="0" smtClean="0">
                <a:solidFill>
                  <a:srgbClr val="C00000"/>
                </a:solidFill>
                <a:latin typeface="Twinkl" panose="02000000000000000000" pitchFamily="2" charset="0"/>
              </a:rPr>
              <a:t>SPAG test.</a:t>
            </a:r>
          </a:p>
          <a:p>
            <a:r>
              <a:rPr lang="en-GB" dirty="0" smtClean="0">
                <a:solidFill>
                  <a:srgbClr val="C00000"/>
                </a:solidFill>
                <a:latin typeface="Twinkl" panose="02000000000000000000" pitchFamily="2" charset="0"/>
              </a:rPr>
              <a:t>Writing is assessed by the teachers directly from </a:t>
            </a:r>
            <a:r>
              <a:rPr lang="en-GB" smtClean="0">
                <a:solidFill>
                  <a:srgbClr val="C00000"/>
                </a:solidFill>
                <a:latin typeface="Twinkl" panose="02000000000000000000" pitchFamily="2" charset="0"/>
              </a:rPr>
              <a:t>independent work from the year. </a:t>
            </a:r>
            <a:endParaRPr lang="en-GB" dirty="0">
              <a:solidFill>
                <a:srgbClr val="C00000"/>
              </a:solidFill>
              <a:latin typeface="Twinkl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217" y="5457217"/>
            <a:ext cx="1400783" cy="140078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9728" y="466103"/>
            <a:ext cx="3995928" cy="83099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GB" sz="4800" dirty="0" smtClean="0">
                <a:solidFill>
                  <a:schemeClr val="bg1"/>
                </a:solidFill>
                <a:latin typeface="Twinkl" panose="02000000000000000000" pitchFamily="2" charset="0"/>
              </a:rPr>
              <a:t>Year 2 SATs</a:t>
            </a:r>
            <a:endParaRPr lang="en-GB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653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 dirty="0" smtClean="0">
                <a:solidFill>
                  <a:srgbClr val="C00000"/>
                </a:solidFill>
                <a:latin typeface="Twinkl" panose="02000000000000000000" pitchFamily="2" charset="0"/>
              </a:rPr>
              <a:t>Any questions?</a:t>
            </a:r>
            <a:endParaRPr lang="en-GB" sz="4800" dirty="0">
              <a:solidFill>
                <a:srgbClr val="C00000"/>
              </a:solidFill>
              <a:latin typeface="Twinkl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217" y="5457217"/>
            <a:ext cx="1400783" cy="140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152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478972"/>
            <a:ext cx="3135085" cy="83099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GB" sz="4800" dirty="0" smtClean="0">
                <a:solidFill>
                  <a:schemeClr val="bg1"/>
                </a:solidFill>
                <a:latin typeface="Twinkl" panose="02000000000000000000" pitchFamily="2" charset="0"/>
              </a:rPr>
              <a:t>Phonemes</a:t>
            </a:r>
            <a:endParaRPr lang="en-GB" sz="48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03010" y="1147561"/>
            <a:ext cx="1023486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endParaRPr lang="en-GB" sz="3200" dirty="0" smtClean="0">
              <a:solidFill>
                <a:srgbClr val="C00000"/>
              </a:solidFill>
              <a:latin typeface="Twinkl" panose="02000000000000000000" pitchFamily="2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We follow </a:t>
            </a:r>
            <a:r>
              <a:rPr lang="en-GB" sz="3200" dirty="0" err="1" smtClean="0">
                <a:solidFill>
                  <a:srgbClr val="C00000"/>
                </a:solidFill>
                <a:latin typeface="Twinkl" panose="02000000000000000000" pitchFamily="2" charset="0"/>
              </a:rPr>
              <a:t>Twinkl</a:t>
            </a: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 phonics.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A </a:t>
            </a:r>
            <a:r>
              <a:rPr lang="en-GB" sz="3200" b="1" dirty="0">
                <a:solidFill>
                  <a:srgbClr val="C00000"/>
                </a:solidFill>
                <a:latin typeface="Twinkl" panose="02000000000000000000" pitchFamily="2" charset="0"/>
              </a:rPr>
              <a:t>phoneme</a:t>
            </a:r>
            <a:r>
              <a:rPr lang="en-GB" sz="3200" dirty="0">
                <a:solidFill>
                  <a:srgbClr val="C00000"/>
                </a:solidFill>
                <a:latin typeface="Twinkl" panose="02000000000000000000" pitchFamily="2" charset="0"/>
              </a:rPr>
              <a:t> is a single unit of sound made up from 1 or more letters</a:t>
            </a: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Letters are learnt using their phonetic sound, not name.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We must get pronunciation of letter sounds correct so words can be decoded.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In Reception, each phoneme (sound) is taught alongside an action and a song to make it more memorable.</a:t>
            </a:r>
            <a:endParaRPr lang="en-GB" sz="3200" dirty="0">
              <a:solidFill>
                <a:srgbClr val="C00000"/>
              </a:solidFill>
              <a:latin typeface="Twinkl" panose="020000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217" y="5457217"/>
            <a:ext cx="1400783" cy="140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442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478972"/>
            <a:ext cx="3265713" cy="83099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GB" sz="4800" dirty="0" smtClean="0">
                <a:solidFill>
                  <a:schemeClr val="bg1"/>
                </a:solidFill>
                <a:latin typeface="Twinkl" panose="02000000000000000000" pitchFamily="2" charset="0"/>
              </a:rPr>
              <a:t>Phonemes</a:t>
            </a:r>
            <a:endParaRPr lang="en-GB" sz="48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7859" y="1963554"/>
            <a:ext cx="1023486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With </a:t>
            </a:r>
            <a:r>
              <a:rPr lang="en-GB" sz="3200" dirty="0" err="1" smtClean="0">
                <a:solidFill>
                  <a:srgbClr val="C00000"/>
                </a:solidFill>
                <a:latin typeface="Twinkl" panose="02000000000000000000" pitchFamily="2" charset="0"/>
              </a:rPr>
              <a:t>Twinkl</a:t>
            </a: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 Phonics, phonemes are taught in 6 progressive levels.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Children start with the single letter sounds.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They do not learn in alphabetical order.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Once the children have learnt the first few phonemes, they are able to start decoding words.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217" y="5457217"/>
            <a:ext cx="1400783" cy="140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537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478972"/>
            <a:ext cx="2661313" cy="83099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GB" sz="4800" dirty="0" smtClean="0">
                <a:solidFill>
                  <a:schemeClr val="bg1"/>
                </a:solidFill>
                <a:latin typeface="Twinkl" panose="02000000000000000000" pitchFamily="2" charset="0"/>
              </a:rPr>
              <a:t>Blending</a:t>
            </a:r>
            <a:endParaRPr lang="en-GB" sz="48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30442" y="1859051"/>
            <a:ext cx="1023486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b="1" dirty="0" smtClean="0">
                <a:solidFill>
                  <a:srgbClr val="C00000"/>
                </a:solidFill>
                <a:latin typeface="Twinkl" panose="02000000000000000000" pitchFamily="2" charset="0"/>
              </a:rPr>
              <a:t>Blending</a:t>
            </a: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 is a strategy used when decoding (reading) words.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Scan the word, looking for digraphs / </a:t>
            </a:r>
            <a:r>
              <a:rPr lang="en-GB" sz="3200" dirty="0" err="1" smtClean="0">
                <a:solidFill>
                  <a:srgbClr val="C00000"/>
                </a:solidFill>
                <a:latin typeface="Twinkl" panose="02000000000000000000" pitchFamily="2" charset="0"/>
              </a:rPr>
              <a:t>trigraphs</a:t>
            </a: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Point at each grapheme as you say the sound.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Run your finger under the whole word as you blend it.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GB" sz="3200" dirty="0" smtClean="0">
              <a:solidFill>
                <a:srgbClr val="C00000"/>
              </a:solidFill>
              <a:latin typeface="Twinkl" panose="020000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217" y="5457217"/>
            <a:ext cx="1400783" cy="140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055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478972"/>
            <a:ext cx="3448593" cy="83099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GB" sz="4800" dirty="0" smtClean="0">
                <a:solidFill>
                  <a:schemeClr val="bg1"/>
                </a:solidFill>
                <a:latin typeface="Twinkl" panose="02000000000000000000" pitchFamily="2" charset="0"/>
              </a:rPr>
              <a:t>Segmenting</a:t>
            </a:r>
            <a:endParaRPr lang="en-GB" sz="48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21734" y="1528125"/>
            <a:ext cx="1023486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b="1" dirty="0" smtClean="0">
                <a:solidFill>
                  <a:srgbClr val="C00000"/>
                </a:solidFill>
                <a:latin typeface="Twinkl" panose="02000000000000000000" pitchFamily="2" charset="0"/>
              </a:rPr>
              <a:t>Segmenting</a:t>
            </a: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 is used when writing or spelling words.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Orally segment by saying each phoneme in the word whilst tallying the sounds on your hand.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Draw sound dashes for the phonemes counted.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Write one grapheme on each dash.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Check by blending the phonemes written.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217" y="5457217"/>
            <a:ext cx="1400783" cy="140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671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" y="478972"/>
            <a:ext cx="2629988" cy="83099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GB" sz="4800" dirty="0" smtClean="0">
                <a:solidFill>
                  <a:schemeClr val="bg1"/>
                </a:solidFill>
                <a:latin typeface="Twinkl" panose="02000000000000000000" pitchFamily="2" charset="0"/>
              </a:rPr>
              <a:t>Digraphs</a:t>
            </a:r>
            <a:endParaRPr lang="en-GB" sz="48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30442" y="1859051"/>
            <a:ext cx="1023486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GB" sz="3200" b="1" dirty="0" smtClean="0">
                <a:solidFill>
                  <a:srgbClr val="C00000"/>
                </a:solidFill>
                <a:latin typeface="Twinkl" panose="02000000000000000000" pitchFamily="2" charset="0"/>
              </a:rPr>
              <a:t>Digraphs</a:t>
            </a: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 are </a:t>
            </a:r>
            <a:r>
              <a:rPr lang="en-GB" sz="3200" dirty="0">
                <a:solidFill>
                  <a:srgbClr val="C00000"/>
                </a:solidFill>
                <a:latin typeface="Twinkl" panose="02000000000000000000" pitchFamily="2" charset="0"/>
              </a:rPr>
              <a:t>two letters that make one unit of </a:t>
            </a: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sound (phoneme).  </a:t>
            </a:r>
            <a:endParaRPr lang="en-GB" sz="3200" dirty="0">
              <a:solidFill>
                <a:srgbClr val="C00000"/>
              </a:solidFill>
              <a:latin typeface="Twinkl" panose="02000000000000000000" pitchFamily="2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They must be read as a whole sound, not individual letter sounds:</a:t>
            </a:r>
          </a:p>
          <a:p>
            <a:pPr>
              <a:buFontTx/>
              <a:buNone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		</a:t>
            </a:r>
          </a:p>
          <a:p>
            <a:pPr algn="ctr">
              <a:buFontTx/>
              <a:buNone/>
            </a:pPr>
            <a:r>
              <a:rPr lang="en-GB" sz="4800" dirty="0" smtClean="0">
                <a:solidFill>
                  <a:srgbClr val="C00000"/>
                </a:solidFill>
                <a:latin typeface="Twinkl" panose="02000000000000000000" pitchFamily="2" charset="0"/>
              </a:rPr>
              <a:t>sh    not      s     h</a:t>
            </a:r>
          </a:p>
          <a:p>
            <a:pPr algn="ctr">
              <a:buFontTx/>
              <a:buNone/>
            </a:pPr>
            <a:endParaRPr lang="en-GB" sz="4800" dirty="0">
              <a:solidFill>
                <a:srgbClr val="C00000"/>
              </a:solidFill>
              <a:latin typeface="Twinkl" panose="02000000000000000000" pitchFamily="2" charset="0"/>
            </a:endParaRPr>
          </a:p>
          <a:p>
            <a:pPr algn="ctr">
              <a:buFontTx/>
              <a:buNone/>
            </a:pPr>
            <a:r>
              <a:rPr lang="en-GB" sz="4800" u="sng" dirty="0" smtClean="0">
                <a:solidFill>
                  <a:srgbClr val="C00000"/>
                </a:solidFill>
                <a:latin typeface="Twinkl" panose="02000000000000000000" pitchFamily="2" charset="0"/>
              </a:rPr>
              <a:t>sh</a:t>
            </a:r>
            <a:r>
              <a:rPr lang="en-GB" sz="4800" dirty="0" smtClean="0">
                <a:solidFill>
                  <a:srgbClr val="C00000"/>
                </a:solidFill>
                <a:latin typeface="Twinkl" panose="02000000000000000000" pitchFamily="2" charset="0"/>
              </a:rPr>
              <a:t> o p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GB" sz="3200" dirty="0" smtClean="0">
              <a:solidFill>
                <a:srgbClr val="C00000"/>
              </a:solidFill>
              <a:latin typeface="Twinkl" panose="020000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217" y="5457217"/>
            <a:ext cx="1400783" cy="140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704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" y="478972"/>
            <a:ext cx="2821576" cy="83099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GB" sz="4800" dirty="0" smtClean="0">
                <a:solidFill>
                  <a:schemeClr val="bg1"/>
                </a:solidFill>
                <a:latin typeface="Twinkl" panose="02000000000000000000" pitchFamily="2" charset="0"/>
              </a:rPr>
              <a:t>Trigraphs</a:t>
            </a:r>
            <a:endParaRPr lang="en-GB" sz="48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30442" y="1859051"/>
            <a:ext cx="10234863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GB" sz="3200" b="1" dirty="0" smtClean="0">
                <a:solidFill>
                  <a:srgbClr val="C00000"/>
                </a:solidFill>
                <a:latin typeface="Twinkl" panose="02000000000000000000" pitchFamily="2" charset="0"/>
              </a:rPr>
              <a:t>Trigraphs</a:t>
            </a: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 are three </a:t>
            </a:r>
            <a:r>
              <a:rPr lang="en-GB" sz="3200" dirty="0">
                <a:solidFill>
                  <a:srgbClr val="C00000"/>
                </a:solidFill>
                <a:latin typeface="Twinkl" panose="02000000000000000000" pitchFamily="2" charset="0"/>
              </a:rPr>
              <a:t>letters that make one unit of </a:t>
            </a: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sound (phoneme).  </a:t>
            </a:r>
            <a:endParaRPr lang="en-GB" sz="3200" dirty="0">
              <a:solidFill>
                <a:srgbClr val="C00000"/>
              </a:solidFill>
              <a:latin typeface="Twinkl" panose="02000000000000000000" pitchFamily="2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They must be read as a whole sound, not individual letter sounds:</a:t>
            </a:r>
          </a:p>
          <a:p>
            <a:pPr>
              <a:buFontTx/>
              <a:buNone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		</a:t>
            </a:r>
          </a:p>
          <a:p>
            <a:pPr algn="ctr">
              <a:buFontTx/>
              <a:buNone/>
            </a:pPr>
            <a:r>
              <a:rPr lang="en-GB" sz="4800" dirty="0" smtClean="0">
                <a:solidFill>
                  <a:srgbClr val="C00000"/>
                </a:solidFill>
                <a:latin typeface="Twinkl" panose="02000000000000000000" pitchFamily="2" charset="0"/>
              </a:rPr>
              <a:t>igh    not      i     g     h</a:t>
            </a:r>
          </a:p>
          <a:p>
            <a:pPr algn="ctr">
              <a:buFontTx/>
              <a:buNone/>
            </a:pPr>
            <a:endParaRPr lang="en-GB" sz="4800" dirty="0">
              <a:solidFill>
                <a:srgbClr val="C00000"/>
              </a:solidFill>
              <a:latin typeface="Twinkl" panose="02000000000000000000" pitchFamily="2" charset="0"/>
            </a:endParaRPr>
          </a:p>
          <a:p>
            <a:pPr algn="ctr">
              <a:buFontTx/>
              <a:buNone/>
            </a:pPr>
            <a:r>
              <a:rPr lang="en-GB" sz="4800" dirty="0" smtClean="0">
                <a:solidFill>
                  <a:srgbClr val="C00000"/>
                </a:solidFill>
                <a:latin typeface="Twinkl" panose="02000000000000000000" pitchFamily="2" charset="0"/>
              </a:rPr>
              <a:t>n  	</a:t>
            </a:r>
            <a:r>
              <a:rPr lang="en-GB" sz="4800" u="sng" dirty="0" smtClean="0">
                <a:solidFill>
                  <a:srgbClr val="C00000"/>
                </a:solidFill>
                <a:latin typeface="Twinkl" panose="02000000000000000000" pitchFamily="2" charset="0"/>
              </a:rPr>
              <a:t>igh</a:t>
            </a:r>
            <a:r>
              <a:rPr lang="en-GB" sz="4800" dirty="0" smtClean="0">
                <a:solidFill>
                  <a:srgbClr val="C00000"/>
                </a:solidFill>
                <a:latin typeface="Twinkl" panose="02000000000000000000" pitchFamily="2" charset="0"/>
              </a:rPr>
              <a:t>		t</a:t>
            </a:r>
            <a:endParaRPr lang="en-GB" sz="3200" dirty="0" smtClean="0">
              <a:solidFill>
                <a:srgbClr val="C00000"/>
              </a:solidFill>
              <a:latin typeface="Twinkl" panose="020000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217" y="5457217"/>
            <a:ext cx="1400783" cy="140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395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478972"/>
            <a:ext cx="4136571" cy="83099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GB" sz="4800" dirty="0" smtClean="0">
                <a:solidFill>
                  <a:schemeClr val="bg1"/>
                </a:solidFill>
                <a:latin typeface="Twinkl" panose="02000000000000000000" pitchFamily="2" charset="0"/>
              </a:rPr>
              <a:t>Split Digraphs</a:t>
            </a:r>
            <a:endParaRPr lang="en-GB" sz="48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39151" y="1543383"/>
            <a:ext cx="1023486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GB" sz="3200" b="1" dirty="0" smtClean="0">
                <a:solidFill>
                  <a:srgbClr val="C00000"/>
                </a:solidFill>
                <a:latin typeface="Twinkl" panose="02000000000000000000" pitchFamily="2" charset="0"/>
              </a:rPr>
              <a:t>Split digraphs </a:t>
            </a: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are </a:t>
            </a:r>
            <a:r>
              <a:rPr lang="en-GB" sz="3200" dirty="0">
                <a:solidFill>
                  <a:srgbClr val="C00000"/>
                </a:solidFill>
                <a:latin typeface="Twinkl" panose="02000000000000000000" pitchFamily="2" charset="0"/>
              </a:rPr>
              <a:t>two letters </a:t>
            </a: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– a vowel and an e – which make </a:t>
            </a:r>
            <a:r>
              <a:rPr lang="en-GB" sz="3200" dirty="0">
                <a:solidFill>
                  <a:srgbClr val="C00000"/>
                </a:solidFill>
                <a:latin typeface="Twinkl" panose="02000000000000000000" pitchFamily="2" charset="0"/>
              </a:rPr>
              <a:t>one unit of </a:t>
            </a: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sound (phoneme), but are split up around another letter.  </a:t>
            </a:r>
            <a:endParaRPr lang="en-GB" sz="3200" dirty="0">
              <a:solidFill>
                <a:srgbClr val="C00000"/>
              </a:solidFill>
              <a:latin typeface="Twinkl" panose="02000000000000000000" pitchFamily="2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They must be read as a whole sound, not individual letter sounds:</a:t>
            </a:r>
          </a:p>
          <a:p>
            <a:pPr>
              <a:buFontTx/>
              <a:buNone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		</a:t>
            </a:r>
          </a:p>
          <a:p>
            <a:pPr algn="ctr">
              <a:buFontTx/>
              <a:buNone/>
            </a:pPr>
            <a:r>
              <a:rPr lang="en-GB" sz="4800" dirty="0" smtClean="0">
                <a:solidFill>
                  <a:srgbClr val="C00000"/>
                </a:solidFill>
                <a:latin typeface="Twinkl" panose="02000000000000000000" pitchFamily="2" charset="0"/>
              </a:rPr>
              <a:t>i-e    not      i     e</a:t>
            </a:r>
            <a:endParaRPr lang="en-GB" sz="4800" dirty="0">
              <a:solidFill>
                <a:srgbClr val="C00000"/>
              </a:solidFill>
              <a:latin typeface="Twinkl" panose="02000000000000000000" pitchFamily="2" charset="0"/>
            </a:endParaRPr>
          </a:p>
          <a:p>
            <a:pPr algn="ctr">
              <a:buFontTx/>
              <a:buNone/>
            </a:pPr>
            <a:endParaRPr lang="en-GB" sz="3200" dirty="0" smtClean="0">
              <a:solidFill>
                <a:srgbClr val="C00000"/>
              </a:solidFill>
              <a:latin typeface="Twinkl" panose="02000000000000000000" pitchFamily="2" charset="0"/>
            </a:endParaRPr>
          </a:p>
          <a:p>
            <a:pPr algn="ctr">
              <a:buFontTx/>
              <a:buNone/>
            </a:pPr>
            <a:r>
              <a:rPr lang="en-GB" sz="4800" dirty="0" smtClean="0">
                <a:solidFill>
                  <a:srgbClr val="C00000"/>
                </a:solidFill>
                <a:latin typeface="Twinkl" panose="02000000000000000000" pitchFamily="2" charset="0"/>
              </a:rPr>
              <a:t>t i m e</a:t>
            </a:r>
          </a:p>
        </p:txBody>
      </p:sp>
      <p:sp>
        <p:nvSpPr>
          <p:cNvPr id="3" name="Arc 2"/>
          <p:cNvSpPr/>
          <p:nvPr/>
        </p:nvSpPr>
        <p:spPr>
          <a:xfrm rot="7939513">
            <a:off x="5495106" y="5068510"/>
            <a:ext cx="1332412" cy="1550126"/>
          </a:xfrm>
          <a:prstGeom prst="arc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217" y="5457217"/>
            <a:ext cx="1400783" cy="140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209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478972"/>
            <a:ext cx="2203269" cy="15696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GB" sz="4800" dirty="0" smtClean="0">
                <a:solidFill>
                  <a:schemeClr val="bg1"/>
                </a:solidFill>
                <a:latin typeface="Twinkl" panose="02000000000000000000" pitchFamily="2" charset="0"/>
              </a:rPr>
              <a:t>Tricky</a:t>
            </a:r>
          </a:p>
          <a:p>
            <a:r>
              <a:rPr lang="en-GB" sz="4800" dirty="0" smtClean="0">
                <a:solidFill>
                  <a:schemeClr val="bg1"/>
                </a:solidFill>
                <a:latin typeface="Twinkl" panose="02000000000000000000" pitchFamily="2" charset="0"/>
              </a:rPr>
              <a:t>Words</a:t>
            </a:r>
            <a:endParaRPr lang="en-GB" sz="48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01634" y="2153135"/>
            <a:ext cx="1023486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These are common words which the children will encounter in many of their books.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They may not be decodable (so please don’t try and decode them!), or they may include phonemes which the children have not yet learnt.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rgbClr val="C00000"/>
                </a:solidFill>
                <a:latin typeface="Twinkl" panose="02000000000000000000" pitchFamily="2" charset="0"/>
              </a:rPr>
              <a:t>Children need to become familiar with these words so that they can recognise them when reading.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217" y="5457217"/>
            <a:ext cx="1400783" cy="140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98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674</Words>
  <Application>Microsoft Office PowerPoint</Application>
  <PresentationFormat>Widescreen</PresentationFormat>
  <Paragraphs>92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Twinkl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Spellings</vt:lpstr>
      <vt:lpstr>Maths at home</vt:lpstr>
      <vt:lpstr>PowerPoint Presentation</vt:lpstr>
      <vt:lpstr>PowerPoint Presentation</vt:lpstr>
    </vt:vector>
  </TitlesOfParts>
  <Company>Cold Norton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</dc:creator>
  <cp:lastModifiedBy>Mrs Gemma Williams</cp:lastModifiedBy>
  <cp:revision>58</cp:revision>
  <dcterms:created xsi:type="dcterms:W3CDTF">2022-09-27T08:34:55Z</dcterms:created>
  <dcterms:modified xsi:type="dcterms:W3CDTF">2024-09-18T16:02:35Z</dcterms:modified>
</cp:coreProperties>
</file>